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0" r:id="rId1"/>
  </p:sldMasterIdLst>
  <p:sldIdLst>
    <p:sldId id="274" r:id="rId2"/>
    <p:sldId id="257" r:id="rId3"/>
    <p:sldId id="269" r:id="rId4"/>
    <p:sldId id="305" r:id="rId5"/>
    <p:sldId id="306" r:id="rId6"/>
    <p:sldId id="307" r:id="rId7"/>
    <p:sldId id="264" r:id="rId8"/>
    <p:sldId id="308" r:id="rId9"/>
    <p:sldId id="309" r:id="rId10"/>
    <p:sldId id="310" r:id="rId11"/>
    <p:sldId id="265" r:id="rId12"/>
    <p:sldId id="275" r:id="rId13"/>
    <p:sldId id="276" r:id="rId14"/>
    <p:sldId id="266" r:id="rId15"/>
    <p:sldId id="292" r:id="rId16"/>
    <p:sldId id="293" r:id="rId17"/>
    <p:sldId id="296" r:id="rId18"/>
    <p:sldId id="297" r:id="rId19"/>
    <p:sldId id="299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70" d="100"/>
          <a:sy n="70" d="100"/>
        </p:scale>
        <p:origin x="-744" y="-1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30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0563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10643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785600" y="274643"/>
            <a:ext cx="36576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2800" y="274643"/>
            <a:ext cx="107696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59772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16495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5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4184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2800" y="1600205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0" y="1600205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62363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0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0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9/19/2020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5777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25071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9/19/2020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30456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5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803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33965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5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5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9/19/2020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5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5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4447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53144"/>
            <a:ext cx="10018713" cy="175259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/>
              <a:t/>
            </a:r>
            <a:br>
              <a:rPr lang="sr-Cyrl-RS" dirty="0"/>
            </a:b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sz="3600" dirty="0" smtClean="0">
                <a:latin typeface="Times New Roman" pitchFamily="18" charset="0"/>
                <a:cs typeface="Times New Roman" pitchFamily="18" charset="0"/>
              </a:rPr>
              <a:t>ФАКУЛТЕТ МЕДИЦИНСКИХ НАУКА </a:t>
            </a:r>
            <a:br>
              <a:rPr lang="sr-Cyrl-RS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sr-Cyrl-RS" sz="3600" dirty="0" smtClean="0">
                <a:latin typeface="Times New Roman" pitchFamily="18" charset="0"/>
                <a:cs typeface="Times New Roman" pitchFamily="18" charset="0"/>
              </a:rPr>
              <a:t>УНИВЕРЗИТЕТА У КРАГУЈЕВЦУ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ДЕФИНИСАЊЕ МЕНАЏМЕНТА И ЗДРАВСТВЕНОГ МЕНАЏМЕНТА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6111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236"/>
    </mc:Choice>
    <mc:Fallback xmlns="">
      <p:transition spd="slow" advTm="11236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Здравствени менаџмент</a:t>
            </a:r>
            <a:endParaRPr lang="sr-Cyrl-R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2799" y="1600205"/>
            <a:ext cx="10815093" cy="4525963"/>
          </a:xfrm>
        </p:spPr>
        <p:txBody>
          <a:bodyPr/>
          <a:lstStyle/>
          <a:p>
            <a:pPr marL="0" indent="0">
              <a:buNone/>
            </a:pPr>
            <a:endParaRPr lang="sr-Cyrl-RS" dirty="0" smtClean="0"/>
          </a:p>
          <a:p>
            <a:pPr marL="0" indent="0">
              <a:buNone/>
            </a:pPr>
            <a:r>
              <a:rPr lang="sr-Cyrl-RS" dirty="0" smtClean="0"/>
              <a:t>Јесте у основи организован и развијен систем договорених правила, функција и задатака које спроводе одговорни и одређени појединци на различитим нивоима здравствене заштите, у циљу побољшања здравља народа.</a:t>
            </a:r>
            <a:endParaRPr lang="sr-Cyrl-RS" dirty="0"/>
          </a:p>
        </p:txBody>
      </p:sp>
    </p:spTree>
    <p:extLst>
      <p:ext uri="{BB962C8B-B14F-4D97-AF65-F5344CB8AC3E}">
        <p14:creationId xmlns:p14="http://schemas.microsoft.com/office/powerpoint/2010/main" val="1359192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2549"/>
    </mc:Choice>
    <mc:Fallback xmlns="">
      <p:transition spd="slow" advTm="52549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 smtClean="0"/>
              <a:t>ЗДРАВСТВЕНИ МЕНАЏЕР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2799" y="1600205"/>
            <a:ext cx="10105409" cy="4525963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r>
              <a:rPr lang="sr-Cyrl-RS" dirty="0" smtClean="0"/>
              <a:t>Здравствени менаџер је лице – здравствени стручњак који обавља руководеће функције  и задатке који су одговорни за стврање ресурса њихово рационално коришћење како би се остварили постављени циљеви, </a:t>
            </a:r>
            <a:r>
              <a:rPr lang="sr-Cyrl-RS" dirty="0"/>
              <a:t>њ</a:t>
            </a:r>
            <a:r>
              <a:rPr lang="sr-Cyrl-RS" dirty="0" smtClean="0"/>
              <a:t>ихове организације, установе ,програма , не узимајући у обзир  њихово слободно време  и уложен напор</a:t>
            </a:r>
            <a:endParaRPr lang="en-US" dirty="0" smtClean="0"/>
          </a:p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97312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28957"/>
    </mc:Choice>
    <mc:Fallback xmlns="">
      <p:transition advTm="2895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sr-Cyrl-RS" sz="2800" dirty="0">
                <a:latin typeface="Corbel (Body)"/>
                <a:cs typeface="Times New Roman" panose="02020603050405020304" pitchFamily="18" charset="0"/>
              </a:rPr>
              <a:t>У односу на врсте руковођења, здравствени менаџери се могу поделити</a:t>
            </a:r>
            <a:r>
              <a:rPr lang="en-US" sz="2800" dirty="0">
                <a:latin typeface="Corbel (Body)"/>
                <a:cs typeface="Times New Roman" panose="02020603050405020304" pitchFamily="18" charset="0"/>
              </a:rPr>
              <a:t>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sr-Cyrl-RS" dirty="0">
                <a:latin typeface="Corbel (Body)"/>
                <a:cs typeface="Times New Roman" panose="02020603050405020304" pitchFamily="18" charset="0"/>
              </a:rPr>
              <a:t>Руководиоци – функционери</a:t>
            </a:r>
            <a:endParaRPr lang="en-US" dirty="0">
              <a:latin typeface="Corbel (Body)"/>
              <a:cs typeface="Times New Roman" panose="02020603050405020304" pitchFamily="18" charset="0"/>
            </a:endParaRPr>
          </a:p>
          <a:p>
            <a:pPr lvl="0"/>
            <a:r>
              <a:rPr lang="sr-Cyrl-RS" dirty="0">
                <a:latin typeface="Corbel (Body)"/>
                <a:cs typeface="Times New Roman" panose="02020603050405020304" pitchFamily="18" charset="0"/>
              </a:rPr>
              <a:t>Руководиоци програма здравствене заштите или заштите болесника (претежно руководиоци клиничког рада)</a:t>
            </a:r>
            <a:endParaRPr lang="en-US" dirty="0">
              <a:latin typeface="Corbel (Body)"/>
              <a:cs typeface="Times New Roman" panose="02020603050405020304" pitchFamily="18" charset="0"/>
            </a:endParaRPr>
          </a:p>
          <a:p>
            <a:pPr lvl="0"/>
            <a:r>
              <a:rPr lang="sr-Cyrl-RS" dirty="0">
                <a:latin typeface="Corbel (Body)"/>
                <a:cs typeface="Times New Roman" panose="02020603050405020304" pitchFamily="18" charset="0"/>
              </a:rPr>
              <a:t>Руководиоци установа (разне врсте здравствених установа)</a:t>
            </a:r>
            <a:endParaRPr lang="en-US" dirty="0">
              <a:latin typeface="Corbel (Body)"/>
              <a:cs typeface="Times New Roman" panose="02020603050405020304" pitchFamily="18" charset="0"/>
            </a:endParaRPr>
          </a:p>
          <a:p>
            <a:pPr lvl="0"/>
            <a:r>
              <a:rPr lang="sr-Cyrl-RS" dirty="0">
                <a:latin typeface="Corbel (Body)"/>
                <a:cs typeface="Times New Roman" panose="02020603050405020304" pitchFamily="18" charset="0"/>
              </a:rPr>
              <a:t>Руководиоци пројекта</a:t>
            </a:r>
            <a:endParaRPr lang="en-US" dirty="0">
              <a:latin typeface="Corbel (Body)"/>
              <a:cs typeface="Times New Roman" panose="02020603050405020304" pitchFamily="18" charset="0"/>
            </a:endParaRPr>
          </a:p>
          <a:p>
            <a:pPr lvl="0"/>
            <a:r>
              <a:rPr lang="sr-Cyrl-RS" dirty="0">
                <a:latin typeface="Corbel (Body)"/>
                <a:cs typeface="Times New Roman" panose="02020603050405020304" pitchFamily="18" charset="0"/>
              </a:rPr>
              <a:t>Представници разних удружења(Српско лекарско друштво, Црвени крст итд.)</a:t>
            </a:r>
            <a:endParaRPr lang="en-US" dirty="0">
              <a:latin typeface="Corbel (Body)"/>
              <a:cs typeface="Times New Roman" panose="02020603050405020304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32651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4835"/>
    </mc:Choice>
    <mc:Fallback xmlns="">
      <p:transition spd="slow" advTm="4483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sr-Cyrl-RS" sz="2700" dirty="0" smtClean="0">
                <a:latin typeface="Corbel (Body)"/>
                <a:cs typeface="Times New Roman" panose="02020603050405020304" pitchFamily="18" charset="0"/>
              </a:rPr>
              <a:t>здравствени </a:t>
            </a:r>
            <a:r>
              <a:rPr lang="sr-Cyrl-RS" sz="2700" dirty="0">
                <a:latin typeface="Corbel (Body)"/>
                <a:cs typeface="Times New Roman" panose="02020603050405020304" pitchFamily="18" charset="0"/>
              </a:rPr>
              <a:t>руководиоци (</a:t>
            </a:r>
            <a:r>
              <a:rPr lang="sr-Cyrl-RS" sz="2700" dirty="0" smtClean="0">
                <a:latin typeface="Corbel (Body)"/>
                <a:cs typeface="Times New Roman" panose="02020603050405020304" pitchFamily="18" charset="0"/>
              </a:rPr>
              <a:t>менаџери) обављају </a:t>
            </a:r>
            <a:r>
              <a:rPr lang="sr-Cyrl-RS" sz="2700" dirty="0">
                <a:latin typeface="Corbel (Body)"/>
                <a:cs typeface="Times New Roman" panose="02020603050405020304" pitchFamily="18" charset="0"/>
              </a:rPr>
              <a:t>следеће функције</a:t>
            </a:r>
            <a:r>
              <a:rPr lang="en-US" sz="2700" dirty="0">
                <a:latin typeface="Corbel (Body)"/>
                <a:cs typeface="Times New Roman" panose="02020603050405020304" pitchFamily="18" charset="0"/>
              </a:rPr>
              <a:t>: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sr-Cyrl-RS" dirty="0">
                <a:latin typeface="Corbel (Body)"/>
                <a:cs typeface="Times New Roman" panose="02020603050405020304" pitchFamily="18" charset="0"/>
              </a:rPr>
              <a:t>Планирају рад своје установе, тима, одељења итд,</a:t>
            </a:r>
            <a:endParaRPr lang="en-US" dirty="0">
              <a:latin typeface="Corbel (Body)"/>
              <a:cs typeface="Times New Roman" panose="02020603050405020304" pitchFamily="18" charset="0"/>
            </a:endParaRPr>
          </a:p>
          <a:p>
            <a:pPr lvl="0"/>
            <a:r>
              <a:rPr lang="sr-Cyrl-RS" dirty="0">
                <a:latin typeface="Corbel (Body)"/>
                <a:cs typeface="Times New Roman" panose="02020603050405020304" pitchFamily="18" charset="0"/>
              </a:rPr>
              <a:t>Организују и спроводе рад установе и одговарајућих програма,</a:t>
            </a:r>
            <a:endParaRPr lang="en-US" dirty="0">
              <a:latin typeface="Corbel (Body)"/>
              <a:cs typeface="Times New Roman" panose="02020603050405020304" pitchFamily="18" charset="0"/>
            </a:endParaRPr>
          </a:p>
          <a:p>
            <a:pPr lvl="0"/>
            <a:r>
              <a:rPr lang="sr-Cyrl-RS" dirty="0">
                <a:latin typeface="Corbel (Body)"/>
                <a:cs typeface="Times New Roman" panose="02020603050405020304" pitchFamily="18" charset="0"/>
              </a:rPr>
              <a:t>Контролишу реализацију активности,</a:t>
            </a:r>
            <a:endParaRPr lang="en-US" dirty="0">
              <a:latin typeface="Corbel (Body)"/>
              <a:cs typeface="Times New Roman" panose="02020603050405020304" pitchFamily="18" charset="0"/>
            </a:endParaRPr>
          </a:p>
          <a:p>
            <a:pPr lvl="0"/>
            <a:r>
              <a:rPr lang="sr-Cyrl-RS" dirty="0">
                <a:latin typeface="Corbel (Body)"/>
                <a:cs typeface="Times New Roman" panose="02020603050405020304" pitchFamily="18" charset="0"/>
              </a:rPr>
              <a:t>Кординишу рад особља, комуницирају решавају конфликте, </a:t>
            </a:r>
            <a:endParaRPr lang="en-US" dirty="0">
              <a:latin typeface="Corbel (Body)"/>
              <a:cs typeface="Times New Roman" panose="02020603050405020304" pitchFamily="18" charset="0"/>
            </a:endParaRPr>
          </a:p>
          <a:p>
            <a:pPr lvl="0"/>
            <a:r>
              <a:rPr lang="sr-Cyrl-RS" dirty="0">
                <a:latin typeface="Corbel (Body)"/>
                <a:cs typeface="Times New Roman" panose="02020603050405020304" pitchFamily="18" charset="0"/>
              </a:rPr>
              <a:t>Мотивишу и воде своје људе,</a:t>
            </a:r>
            <a:endParaRPr lang="en-US" dirty="0">
              <a:latin typeface="Corbel (Body)"/>
              <a:cs typeface="Times New Roman" panose="02020603050405020304" pitchFamily="18" charset="0"/>
            </a:endParaRPr>
          </a:p>
          <a:p>
            <a:pPr lvl="0"/>
            <a:r>
              <a:rPr lang="sr-Cyrl-RS" dirty="0" smtClean="0">
                <a:latin typeface="Corbel (Body)"/>
                <a:cs typeface="Times New Roman" panose="02020603050405020304" pitchFamily="18" charset="0"/>
              </a:rPr>
              <a:t>Колаб</a:t>
            </a:r>
            <a:r>
              <a:rPr lang="en-US" dirty="0" smtClean="0">
                <a:latin typeface="Corbel (Body)"/>
                <a:cs typeface="Times New Roman" panose="02020603050405020304" pitchFamily="18" charset="0"/>
              </a:rPr>
              <a:t>o</a:t>
            </a:r>
            <a:r>
              <a:rPr lang="sr-Cyrl-RS" dirty="0" smtClean="0">
                <a:latin typeface="Corbel (Body)"/>
                <a:cs typeface="Times New Roman" panose="02020603050405020304" pitchFamily="18" charset="0"/>
              </a:rPr>
              <a:t>рирају </a:t>
            </a:r>
            <a:r>
              <a:rPr lang="sr-Cyrl-RS" dirty="0">
                <a:latin typeface="Corbel (Body)"/>
                <a:cs typeface="Times New Roman" panose="02020603050405020304" pitchFamily="18" charset="0"/>
              </a:rPr>
              <a:t>са другим организацијама, пружају потпору партиципације заједнице људи,</a:t>
            </a:r>
            <a:endParaRPr lang="en-US" dirty="0">
              <a:latin typeface="Corbel (Body)"/>
              <a:cs typeface="Times New Roman" panose="02020603050405020304" pitchFamily="18" charset="0"/>
            </a:endParaRPr>
          </a:p>
          <a:p>
            <a:pPr lvl="0"/>
            <a:r>
              <a:rPr lang="sr-Cyrl-RS" dirty="0">
                <a:latin typeface="Corbel (Body)"/>
                <a:cs typeface="Times New Roman" panose="02020603050405020304" pitchFamily="18" charset="0"/>
              </a:rPr>
              <a:t>Делегирају одговарајући ауторитет и одговорност, и </a:t>
            </a:r>
            <a:endParaRPr lang="en-US" dirty="0">
              <a:latin typeface="Corbel (Body)"/>
              <a:cs typeface="Times New Roman" panose="02020603050405020304" pitchFamily="18" charset="0"/>
            </a:endParaRPr>
          </a:p>
          <a:p>
            <a:pPr lvl="0"/>
            <a:r>
              <a:rPr lang="sr-Cyrl-RS" dirty="0">
                <a:latin typeface="Corbel (Body)"/>
                <a:cs typeface="Times New Roman" panose="02020603050405020304" pitchFamily="18" charset="0"/>
              </a:rPr>
              <a:t>Доносе одговарајуће праве и правовремене одлуке на бази анализа, како би се постављени циљеви установе, програма, пројекта, тима, постигли на што ефикаснији и ефектнији начин</a:t>
            </a:r>
            <a:r>
              <a:rPr lang="sr-Cyrl-RS" dirty="0" smtClean="0">
                <a:latin typeface="Corbel (Body)"/>
                <a:cs typeface="Times New Roman" panose="02020603050405020304" pitchFamily="18" charset="0"/>
              </a:rPr>
              <a:t>.</a:t>
            </a:r>
            <a:endParaRPr lang="en-US" dirty="0">
              <a:latin typeface="Corbel (Body)"/>
              <a:cs typeface="Times New Roman" panose="02020603050405020304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62996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9502"/>
    </mc:Choice>
    <mc:Fallback xmlns="">
      <p:transition spd="slow" advTm="5950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4" y="631067"/>
            <a:ext cx="4895055" cy="516013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sr-Cyrl-RS" b="1" dirty="0" smtClean="0"/>
              <a:t>Основне вештине здравственог менаџера:</a:t>
            </a:r>
          </a:p>
          <a:p>
            <a:r>
              <a:rPr lang="sr-Cyrl-RS" dirty="0" smtClean="0"/>
              <a:t>Вештине вођења</a:t>
            </a:r>
          </a:p>
          <a:p>
            <a:r>
              <a:rPr lang="sr-Cyrl-RS" dirty="0" smtClean="0"/>
              <a:t>Вештине управљања тимом</a:t>
            </a:r>
          </a:p>
          <a:p>
            <a:r>
              <a:rPr lang="sr-Cyrl-RS" dirty="0" smtClean="0"/>
              <a:t>Управљање информацијским процесима</a:t>
            </a:r>
          </a:p>
          <a:p>
            <a:r>
              <a:rPr lang="sr-Cyrl-RS" dirty="0" smtClean="0"/>
              <a:t>Управљање квалитетом</a:t>
            </a:r>
          </a:p>
          <a:p>
            <a:r>
              <a:rPr lang="sr-Cyrl-RS" dirty="0" smtClean="0"/>
              <a:t>Управљање људским ресурсима</a:t>
            </a:r>
          </a:p>
          <a:p>
            <a:r>
              <a:rPr lang="sr-Cyrl-RS" dirty="0" smtClean="0"/>
              <a:t>Алоцирање ресурса</a:t>
            </a:r>
          </a:p>
          <a:p>
            <a:r>
              <a:rPr lang="sr-Cyrl-RS" dirty="0" smtClean="0"/>
              <a:t>Пословно одлучивање</a:t>
            </a:r>
          </a:p>
          <a:p>
            <a:r>
              <a:rPr lang="sr-Cyrl-RS" dirty="0" smtClean="0"/>
              <a:t>Планирање циљева</a:t>
            </a:r>
          </a:p>
          <a:p>
            <a:r>
              <a:rPr lang="sr-Cyrl-RS" dirty="0" smtClean="0"/>
              <a:t>Делегирање</a:t>
            </a:r>
          </a:p>
          <a:p>
            <a:endParaRPr lang="en-US" dirty="0"/>
          </a:p>
        </p:txBody>
      </p:sp>
      <p:pic>
        <p:nvPicPr>
          <p:cNvPr id="5" name="Content Placeholder 4"/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7175" y="2318958"/>
            <a:ext cx="4895851" cy="241535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85995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20602"/>
    </mc:Choice>
    <mc:Fallback xmlns="">
      <p:transition advTm="2060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2800" y="457200"/>
            <a:ext cx="10566400" cy="5943600"/>
          </a:xfrm>
        </p:spPr>
        <p:txBody>
          <a:bodyPr/>
          <a:lstStyle/>
          <a:p>
            <a:r>
              <a:rPr lang="ru-RU" dirty="0"/>
              <a:t>Кључне особине </a:t>
            </a:r>
            <a:r>
              <a:rPr lang="ru-RU" dirty="0" smtClean="0"/>
              <a:t>успешног </a:t>
            </a:r>
            <a:r>
              <a:rPr lang="ru-RU" dirty="0"/>
              <a:t>здравственог менаџера су: </a:t>
            </a:r>
          </a:p>
          <a:p>
            <a:pPr lvl="1"/>
            <a:r>
              <a:rPr lang="ru-RU" dirty="0"/>
              <a:t>к</a:t>
            </a:r>
            <a:r>
              <a:rPr lang="ru-RU" dirty="0" smtClean="0"/>
              <a:t>омуникација</a:t>
            </a:r>
            <a:r>
              <a:rPr lang="ru-RU" dirty="0"/>
              <a:t>, </a:t>
            </a:r>
          </a:p>
          <a:p>
            <a:pPr lvl="1"/>
            <a:r>
              <a:rPr lang="ru-RU" dirty="0"/>
              <a:t>т</a:t>
            </a:r>
            <a:r>
              <a:rPr lang="ru-RU" dirty="0" smtClean="0"/>
              <a:t>имски </a:t>
            </a:r>
            <a:r>
              <a:rPr lang="ru-RU" dirty="0"/>
              <a:t>рад, </a:t>
            </a:r>
          </a:p>
          <a:p>
            <a:pPr lvl="1"/>
            <a:r>
              <a:rPr lang="ru-RU" dirty="0" smtClean="0"/>
              <a:t>самоконтрола</a:t>
            </a:r>
            <a:r>
              <a:rPr lang="ru-RU" dirty="0"/>
              <a:t>, </a:t>
            </a:r>
          </a:p>
          <a:p>
            <a:pPr lvl="1"/>
            <a:r>
              <a:rPr lang="ru-RU" dirty="0"/>
              <a:t>о</a:t>
            </a:r>
            <a:r>
              <a:rPr lang="ru-RU" dirty="0" smtClean="0"/>
              <a:t>бјективност</a:t>
            </a:r>
            <a:r>
              <a:rPr lang="ru-RU" dirty="0"/>
              <a:t>, </a:t>
            </a:r>
          </a:p>
          <a:p>
            <a:pPr lvl="1"/>
            <a:r>
              <a:rPr lang="ru-RU" dirty="0"/>
              <a:t>п</a:t>
            </a:r>
            <a:r>
              <a:rPr lang="ru-RU" dirty="0" smtClean="0"/>
              <a:t>остављање </a:t>
            </a:r>
            <a:r>
              <a:rPr lang="ru-RU" dirty="0"/>
              <a:t>циљева, </a:t>
            </a:r>
          </a:p>
          <a:p>
            <a:pPr lvl="1"/>
            <a:r>
              <a:rPr lang="ru-RU" dirty="0" smtClean="0"/>
              <a:t>процењивање</a:t>
            </a:r>
            <a:r>
              <a:rPr lang="ru-RU" dirty="0"/>
              <a:t>, </a:t>
            </a:r>
          </a:p>
          <a:p>
            <a:pPr lvl="1"/>
            <a:r>
              <a:rPr lang="ru-RU" dirty="0"/>
              <a:t>в</a:t>
            </a:r>
            <a:r>
              <a:rPr lang="ru-RU" dirty="0" smtClean="0"/>
              <a:t>ођење </a:t>
            </a:r>
            <a:endParaRPr lang="ru-RU" dirty="0"/>
          </a:p>
          <a:p>
            <a:pPr lvl="1"/>
            <a:r>
              <a:rPr lang="ru-RU" dirty="0" smtClean="0"/>
              <a:t>критичко </a:t>
            </a:r>
            <a:r>
              <a:rPr lang="ru-RU" dirty="0"/>
              <a:t>размишљање, </a:t>
            </a:r>
          </a:p>
          <a:p>
            <a:pPr lvl="1"/>
            <a:r>
              <a:rPr lang="ru-RU" dirty="0"/>
              <a:t>с</a:t>
            </a:r>
            <a:r>
              <a:rPr lang="ru-RU" dirty="0" smtClean="0"/>
              <a:t>тручност </a:t>
            </a:r>
            <a:r>
              <a:rPr lang="ru-RU" dirty="0"/>
              <a:t>и професионалност. </a:t>
            </a:r>
            <a:endParaRPr lang="en-US" dirty="0"/>
          </a:p>
          <a:p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2793" y="1295400"/>
            <a:ext cx="4378343" cy="297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1711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422"/>
    </mc:Choice>
    <mc:Fallback xmlns="">
      <p:transition spd="slow" advTm="18422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457200"/>
            <a:ext cx="10261600" cy="5867400"/>
          </a:xfrm>
        </p:spPr>
        <p:txBody>
          <a:bodyPr/>
          <a:lstStyle/>
          <a:p>
            <a:r>
              <a:rPr lang="ru-RU" sz="2000" dirty="0"/>
              <a:t>Здравствени </a:t>
            </a:r>
            <a:r>
              <a:rPr lang="ru-RU" sz="2000" dirty="0" smtClean="0"/>
              <a:t>манаџери </a:t>
            </a:r>
            <a:r>
              <a:rPr lang="ru-RU" sz="2000" dirty="0"/>
              <a:t>као особе унутар хијерархије здравственог система: </a:t>
            </a:r>
          </a:p>
          <a:p>
            <a:pPr lvl="1"/>
            <a:r>
              <a:rPr lang="ru-RU" dirty="0" smtClean="0"/>
              <a:t>омогућују </a:t>
            </a:r>
            <a:r>
              <a:rPr lang="ru-RU" dirty="0"/>
              <a:t>осталим учесницима у здравству ефикасан и продуктиван рад, </a:t>
            </a:r>
          </a:p>
          <a:p>
            <a:pPr lvl="1"/>
            <a:r>
              <a:rPr lang="ru-RU" dirty="0" smtClean="0"/>
              <a:t>одговорни </a:t>
            </a:r>
            <a:r>
              <a:rPr lang="ru-RU" dirty="0"/>
              <a:t>су за правилну употребу ресурса, </a:t>
            </a:r>
          </a:p>
          <a:p>
            <a:pPr lvl="1"/>
            <a:r>
              <a:rPr lang="ru-RU" dirty="0" smtClean="0"/>
              <a:t>одговорни </a:t>
            </a:r>
            <a:r>
              <a:rPr lang="ru-RU" dirty="0"/>
              <a:t>су за резултате </a:t>
            </a:r>
            <a:r>
              <a:rPr lang="ru-RU" dirty="0" smtClean="0"/>
              <a:t>пословања </a:t>
            </a:r>
            <a:r>
              <a:rPr lang="ru-RU" dirty="0"/>
              <a:t>здравствених установа.</a:t>
            </a:r>
          </a:p>
          <a:p>
            <a:r>
              <a:rPr lang="ru-RU" sz="2000" dirty="0"/>
              <a:t>Елементи здравственог система које менаџери морају ускладити су: </a:t>
            </a:r>
          </a:p>
          <a:p>
            <a:pPr lvl="1"/>
            <a:r>
              <a:rPr lang="ru-RU" dirty="0" smtClean="0"/>
              <a:t>људи</a:t>
            </a:r>
            <a:r>
              <a:rPr lang="ru-RU" dirty="0"/>
              <a:t>, </a:t>
            </a:r>
          </a:p>
          <a:p>
            <a:pPr lvl="1"/>
            <a:r>
              <a:rPr lang="ru-RU" dirty="0" smtClean="0"/>
              <a:t>процеси</a:t>
            </a:r>
            <a:r>
              <a:rPr lang="ru-RU" dirty="0"/>
              <a:t>, </a:t>
            </a:r>
          </a:p>
          <a:p>
            <a:pPr lvl="1"/>
            <a:r>
              <a:rPr lang="ru-RU" dirty="0" smtClean="0"/>
              <a:t>трошкови</a:t>
            </a:r>
            <a:r>
              <a:rPr lang="ru-RU" dirty="0"/>
              <a:t>, </a:t>
            </a:r>
          </a:p>
          <a:p>
            <a:pPr lvl="1"/>
            <a:r>
              <a:rPr lang="ru-RU" dirty="0" smtClean="0"/>
              <a:t>корисници </a:t>
            </a:r>
            <a:r>
              <a:rPr lang="ru-RU" dirty="0"/>
              <a:t>услуга (пацијенти), </a:t>
            </a:r>
          </a:p>
          <a:p>
            <a:pPr lvl="1"/>
            <a:r>
              <a:rPr lang="ru-RU" dirty="0" smtClean="0"/>
              <a:t>контролни </a:t>
            </a:r>
            <a:r>
              <a:rPr lang="ru-RU" dirty="0"/>
              <a:t>системи и </a:t>
            </a:r>
          </a:p>
          <a:p>
            <a:pPr lvl="1"/>
            <a:r>
              <a:rPr lang="ru-RU" dirty="0" smtClean="0"/>
              <a:t>развој</a:t>
            </a:r>
            <a:r>
              <a:rPr lang="ru-RU" dirty="0"/>
              <a:t>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8767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8377"/>
    </mc:Choice>
    <mc:Fallback xmlns="">
      <p:transition spd="slow" advTm="38377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6000" y="457200"/>
            <a:ext cx="10160000" cy="5943600"/>
          </a:xfrm>
        </p:spPr>
        <p:txBody>
          <a:bodyPr/>
          <a:lstStyle/>
          <a:p>
            <a:r>
              <a:rPr lang="ru-RU" dirty="0"/>
              <a:t>Из Табеле </a:t>
            </a:r>
            <a:r>
              <a:rPr lang="ru-RU" dirty="0" smtClean="0"/>
              <a:t>1. </a:t>
            </a:r>
            <a:r>
              <a:rPr lang="ru-RU" dirty="0"/>
              <a:t>могу се уочити разлике између особина које треба да </a:t>
            </a:r>
            <a:r>
              <a:rPr lang="ru-RU" dirty="0" smtClean="0"/>
              <a:t>поседује </a:t>
            </a:r>
            <a:r>
              <a:rPr lang="ru-RU" dirty="0"/>
              <a:t>менаџер и особина</a:t>
            </a:r>
            <a:br>
              <a:rPr lang="ru-RU" dirty="0"/>
            </a:br>
            <a:r>
              <a:rPr lang="ru-RU" dirty="0" smtClean="0"/>
              <a:t>лекара.</a:t>
            </a:r>
          </a:p>
          <a:p>
            <a:pPr marL="45720" indent="0">
              <a:buNone/>
            </a:pP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9668443"/>
              </p:ext>
            </p:extLst>
          </p:nvPr>
        </p:nvGraphicFramePr>
        <p:xfrm>
          <a:off x="1828800" y="2362200"/>
          <a:ext cx="8127999" cy="257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9333"/>
                <a:gridCol w="2709333"/>
                <a:gridCol w="2709333"/>
              </a:tblGrid>
              <a:tr h="447040"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/>
                        <a:t>ОСОБИНЕ</a:t>
                      </a:r>
                      <a:endParaRPr lang="en-US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/>
                        <a:t>МЕНАЏЕР</a:t>
                      </a:r>
                      <a:endParaRPr lang="en-US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/>
                        <a:t>ЛЕКАР</a:t>
                      </a:r>
                      <a:endParaRPr lang="en-US" dirty="0"/>
                    </a:p>
                  </a:txBody>
                  <a:tcPr marL="121920" marR="121920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приврженост</a:t>
                      </a:r>
                      <a:endParaRPr lang="en-US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организацији</a:t>
                      </a:r>
                      <a:endParaRPr lang="en-US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пацијенту</a:t>
                      </a:r>
                      <a:endParaRPr lang="en-US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121920" marR="12192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r-Cyrl-RS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одговорност</a:t>
                      </a:r>
                      <a:endParaRPr lang="en-US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дели</a:t>
                      </a:r>
                      <a:r>
                        <a:rPr lang="sr-Cyrl-RS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 се</a:t>
                      </a:r>
                      <a:endParaRPr lang="en-US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лична</a:t>
                      </a:r>
                      <a:endParaRPr lang="en-US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121920" marR="121920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ауторитет</a:t>
                      </a:r>
                      <a:endParaRPr lang="en-US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хијерархијски-вертикалан</a:t>
                      </a:r>
                      <a:endParaRPr lang="en-US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колегијалан-хоризонтала</a:t>
                      </a:r>
                      <a:endParaRPr lang="en-US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121920" marR="121920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временски оквир</a:t>
                      </a:r>
                      <a:endParaRPr lang="en-US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будућност</a:t>
                      </a:r>
                      <a:endParaRPr lang="en-US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садашњост</a:t>
                      </a:r>
                      <a:endParaRPr lang="en-US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121920" marR="121920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толеранција</a:t>
                      </a:r>
                      <a:endParaRPr lang="en-US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висока</a:t>
                      </a:r>
                      <a:endParaRPr lang="en-US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ниска</a:t>
                      </a:r>
                      <a:endParaRPr lang="en-US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121920" marR="12192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0113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526"/>
    </mc:Choice>
    <mc:Fallback xmlns="">
      <p:transition spd="slow" advTm="11526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1200" y="381000"/>
            <a:ext cx="10668000" cy="617220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Менаџмент у здравственим установама базира се на:</a:t>
            </a:r>
          </a:p>
          <a:p>
            <a:pPr lvl="1"/>
            <a:r>
              <a:rPr lang="ru-RU" dirty="0"/>
              <a:t>п</a:t>
            </a:r>
            <a:r>
              <a:rPr lang="ru-RU" dirty="0" smtClean="0"/>
              <a:t>ацијенту и његовом задовољству брзином и квалитетом лечења,</a:t>
            </a:r>
          </a:p>
          <a:p>
            <a:pPr lvl="1"/>
            <a:r>
              <a:rPr lang="ru-RU" dirty="0"/>
              <a:t>е</a:t>
            </a:r>
            <a:r>
              <a:rPr lang="ru-RU" dirty="0" smtClean="0"/>
              <a:t>фикасном и ефективном постављању дијагноза и спровођењу терапијских процедура,</a:t>
            </a:r>
          </a:p>
          <a:p>
            <a:pPr lvl="1"/>
            <a:r>
              <a:rPr lang="ru-RU" dirty="0"/>
              <a:t>е</a:t>
            </a:r>
            <a:r>
              <a:rPr lang="ru-RU" dirty="0" smtClean="0"/>
              <a:t>фикасној и ефективној здравственој нези,</a:t>
            </a:r>
          </a:p>
          <a:p>
            <a:pPr lvl="1"/>
            <a:r>
              <a:rPr lang="ru-RU" dirty="0"/>
              <a:t>с</a:t>
            </a:r>
            <a:r>
              <a:rPr lang="ru-RU" dirty="0" smtClean="0"/>
              <a:t>тандардизованим здравственим услугама,</a:t>
            </a:r>
          </a:p>
          <a:p>
            <a:pPr lvl="1"/>
            <a:r>
              <a:rPr lang="ru-RU" dirty="0"/>
              <a:t>ј</a:t>
            </a:r>
            <a:r>
              <a:rPr lang="ru-RU" dirty="0" smtClean="0"/>
              <a:t>единственом ставу при одлучивању,</a:t>
            </a:r>
          </a:p>
          <a:p>
            <a:pPr lvl="1"/>
            <a:r>
              <a:rPr lang="ru-RU" dirty="0" smtClean="0"/>
              <a:t>широкој култури и комуницирању,</a:t>
            </a:r>
          </a:p>
          <a:p>
            <a:pPr lvl="1"/>
            <a:r>
              <a:rPr lang="ru-RU" dirty="0"/>
              <a:t>у</a:t>
            </a:r>
            <a:r>
              <a:rPr lang="ru-RU" dirty="0" smtClean="0"/>
              <a:t>спостављању међусобне сарадње између појединих целина у здравственој установи,</a:t>
            </a:r>
          </a:p>
          <a:p>
            <a:pPr lvl="1"/>
            <a:r>
              <a:rPr lang="ru-RU" dirty="0"/>
              <a:t>и</a:t>
            </a:r>
            <a:r>
              <a:rPr lang="ru-RU" dirty="0" smtClean="0"/>
              <a:t>стицању у први план коначних, ане парцијалних резултата појединих организационих целина.</a:t>
            </a:r>
          </a:p>
        </p:txBody>
      </p:sp>
    </p:spTree>
    <p:extLst>
      <p:ext uri="{BB962C8B-B14F-4D97-AF65-F5344CB8AC3E}">
        <p14:creationId xmlns:p14="http://schemas.microsoft.com/office/powerpoint/2010/main" val="1292490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284"/>
    </mc:Choice>
    <mc:Fallback xmlns="">
      <p:transition spd="slow" advTm="40284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381000"/>
            <a:ext cx="10464800" cy="6019800"/>
          </a:xfrm>
        </p:spPr>
        <p:txBody>
          <a:bodyPr>
            <a:normAutofit lnSpcReduction="10000"/>
          </a:bodyPr>
          <a:lstStyle/>
          <a:p>
            <a:r>
              <a:rPr lang="sr-Cyrl-RS" dirty="0" smtClean="0"/>
              <a:t>Основни фактори за управљање у здравственим установама су:</a:t>
            </a:r>
          </a:p>
          <a:p>
            <a:pPr lvl="1"/>
            <a:r>
              <a:rPr lang="sr-Cyrl-RS" dirty="0"/>
              <a:t>ц</a:t>
            </a:r>
            <a:r>
              <a:rPr lang="sr-Cyrl-RS" dirty="0" smtClean="0"/>
              <a:t>иљеви квалитета и планирање,</a:t>
            </a:r>
          </a:p>
          <a:p>
            <a:pPr lvl="1"/>
            <a:r>
              <a:rPr lang="sr-Cyrl-RS" dirty="0"/>
              <a:t>с</a:t>
            </a:r>
            <a:r>
              <a:rPr lang="sr-Cyrl-RS" dirty="0" smtClean="0"/>
              <a:t>тратегија за квалитет,</a:t>
            </a:r>
          </a:p>
          <a:p>
            <a:pPr lvl="1"/>
            <a:r>
              <a:rPr lang="sr-Cyrl-RS" dirty="0"/>
              <a:t>о</a:t>
            </a:r>
            <a:r>
              <a:rPr lang="sr-Cyrl-RS" dirty="0" smtClean="0"/>
              <a:t>рганизациона структура,</a:t>
            </a:r>
          </a:p>
          <a:p>
            <a:pPr lvl="1"/>
            <a:r>
              <a:rPr lang="sr-Cyrl-RS" dirty="0" smtClean="0"/>
              <a:t>процедуре, упуства и записи о квалитету,</a:t>
            </a:r>
          </a:p>
          <a:p>
            <a:pPr lvl="1"/>
            <a:r>
              <a:rPr lang="sr-Cyrl-RS" dirty="0"/>
              <a:t>м</a:t>
            </a:r>
            <a:r>
              <a:rPr lang="sr-Cyrl-RS" dirty="0" smtClean="0"/>
              <a:t>енаџмент процесима,</a:t>
            </a:r>
          </a:p>
          <a:p>
            <a:pPr lvl="1"/>
            <a:r>
              <a:rPr lang="sr-Cyrl-RS" dirty="0"/>
              <a:t>м</a:t>
            </a:r>
            <a:r>
              <a:rPr lang="sr-Cyrl-RS" dirty="0" smtClean="0"/>
              <a:t>енаџмент ресурсима,</a:t>
            </a:r>
          </a:p>
          <a:p>
            <a:pPr lvl="1"/>
            <a:r>
              <a:rPr lang="sr-Cyrl-RS" dirty="0" smtClean="0"/>
              <a:t>мотивациони систем,</a:t>
            </a:r>
          </a:p>
          <a:p>
            <a:pPr lvl="1"/>
            <a:r>
              <a:rPr lang="sr-Cyrl-RS" dirty="0" smtClean="0"/>
              <a:t>знање, вештине, методе и технике,</a:t>
            </a:r>
          </a:p>
          <a:p>
            <a:pPr lvl="1"/>
            <a:r>
              <a:rPr lang="sr-Cyrl-RS" dirty="0" smtClean="0"/>
              <a:t>мерење/испитивање и анализа,</a:t>
            </a:r>
          </a:p>
          <a:p>
            <a:pPr lvl="1"/>
            <a:r>
              <a:rPr lang="sr-Cyrl-RS" dirty="0" smtClean="0"/>
              <a:t>унапређење квалитета пословања.</a:t>
            </a:r>
          </a:p>
        </p:txBody>
      </p:sp>
    </p:spTree>
    <p:extLst>
      <p:ext uri="{BB962C8B-B14F-4D97-AF65-F5344CB8AC3E}">
        <p14:creationId xmlns:p14="http://schemas.microsoft.com/office/powerpoint/2010/main" val="3647037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8830"/>
    </mc:Choice>
    <mc:Fallback xmlns="">
      <p:transition spd="slow" advTm="2883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dirty="0" smtClean="0"/>
              <a:t>УВОД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Сваким даном менаџмент све више постаје део нашег живота. У почетку развоја менаџмента, за вођење послова или неких активности, употребљавале су се речи:  „ администрација “ и „ управљање “ , а тек несто касније реч „ руковођење “.</a:t>
            </a:r>
          </a:p>
          <a:p>
            <a:r>
              <a:rPr lang="ru-RU" dirty="0" smtClean="0"/>
              <a:t>Постоји мноштво дефиниција менаџмента и да би се јасније схватили ови термини, почећемо са значењем појединих речи од којих су оне изведене: 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8" name="Content Placeholder 7" descr="istrazivanja16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8350461" y="354456"/>
            <a:ext cx="3659570" cy="3231940"/>
          </a:xfrm>
        </p:spPr>
      </p:pic>
    </p:spTree>
    <p:extLst>
      <p:ext uri="{BB962C8B-B14F-4D97-AF65-F5344CB8AC3E}">
        <p14:creationId xmlns:p14="http://schemas.microsoft.com/office/powerpoint/2010/main" val="4115387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63764"/>
    </mc:Choice>
    <mc:Fallback xmlns="">
      <p:transition advTm="6376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8" presetClass="emph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animRot by="21600000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" presetID="8" presetClass="emph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animRot by="21600000">
                                      <p:cBhvr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1528550" y="1112109"/>
            <a:ext cx="10000528" cy="4679016"/>
          </a:xfrm>
        </p:spPr>
        <p:txBody>
          <a:bodyPr>
            <a:normAutofit/>
          </a:bodyPr>
          <a:lstStyle/>
          <a:p>
            <a:r>
              <a:rPr lang="sr-Latn-RS" dirty="0" smtClean="0"/>
              <a:t>MANAGE</a:t>
            </a:r>
            <a:r>
              <a:rPr lang="ru-RU" dirty="0" smtClean="0"/>
              <a:t>- руководити, управљати, довијати се, снаћи се, успети, спровести нешто;</a:t>
            </a:r>
          </a:p>
          <a:p>
            <a:r>
              <a:rPr lang="sr-Latn-RS" dirty="0" smtClean="0"/>
              <a:t>MANAGEMENET</a:t>
            </a:r>
            <a:r>
              <a:rPr lang="ru-RU" dirty="0" smtClean="0"/>
              <a:t>- управљање, руковођење, спровођење;</a:t>
            </a:r>
          </a:p>
          <a:p>
            <a:r>
              <a:rPr lang="sr-Latn-RS" dirty="0" smtClean="0"/>
              <a:t>MANAGER</a:t>
            </a:r>
            <a:r>
              <a:rPr lang="ru-RU" dirty="0" smtClean="0"/>
              <a:t>- пословођа, управник, руководилац, онај који води посао;</a:t>
            </a:r>
          </a:p>
          <a:p>
            <a:r>
              <a:rPr lang="sr-Latn-RS" dirty="0" smtClean="0"/>
              <a:t>ADMINISTRATION</a:t>
            </a:r>
            <a:r>
              <a:rPr lang="ru-RU" dirty="0" smtClean="0"/>
              <a:t>- управа, администрација;</a:t>
            </a:r>
          </a:p>
          <a:p>
            <a:r>
              <a:rPr lang="sr-Latn-RS" dirty="0" smtClean="0"/>
              <a:t>ADMINISTRATOR</a:t>
            </a:r>
            <a:r>
              <a:rPr lang="ru-RU" dirty="0" smtClean="0"/>
              <a:t>- управитељ, директор.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851"/>
    </mc:Choice>
    <mc:Fallback xmlns="">
      <p:transition spd="slow" advTm="19851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Дефиниција менаџмента</a:t>
            </a:r>
            <a:endParaRPr lang="sr-Cyrl-R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2800" y="1600205"/>
            <a:ext cx="10719558" cy="4609526"/>
          </a:xfrm>
        </p:spPr>
        <p:txBody>
          <a:bodyPr/>
          <a:lstStyle/>
          <a:p>
            <a:pPr marL="0" indent="0">
              <a:buNone/>
            </a:pPr>
            <a:endParaRPr lang="sr-Cyrl-RS" dirty="0" smtClean="0"/>
          </a:p>
          <a:p>
            <a:r>
              <a:rPr lang="sr-Cyrl-RS" dirty="0" smtClean="0"/>
              <a:t>Менаџмент се односи на ефикасну употребу ресурса и омогућава људима да раде заједно (складно) да би постигли пецифичне циљеве</a:t>
            </a:r>
          </a:p>
          <a:p>
            <a:endParaRPr lang="sr-Cyrl-RS" dirty="0"/>
          </a:p>
          <a:p>
            <a:r>
              <a:rPr lang="sr-Cyrl-RS" dirty="0" smtClean="0"/>
              <a:t>Менаџмент је процес палнирања, организовања, вођења и контроле свих напора чланова организације и употреба свих других организационих ресурса да би се достигли постављени циљеви организације</a:t>
            </a:r>
            <a:endParaRPr lang="sr-Cyrl-RS" dirty="0"/>
          </a:p>
        </p:txBody>
      </p:sp>
    </p:spTree>
    <p:extLst>
      <p:ext uri="{BB962C8B-B14F-4D97-AF65-F5344CB8AC3E}">
        <p14:creationId xmlns:p14="http://schemas.microsoft.com/office/powerpoint/2010/main" val="3999250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4485"/>
    </mc:Choice>
    <mc:Fallback xmlns="">
      <p:transition spd="slow" advTm="64485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Р</a:t>
            </a:r>
            <a:r>
              <a:rPr lang="sr-Cyrl-RS" dirty="0" smtClean="0"/>
              <a:t>уковођење</a:t>
            </a:r>
            <a:endParaRPr lang="sr-Cyrl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Употреба знања, искуства и технике, са циљем да се нешто уради и постигне</a:t>
            </a:r>
          </a:p>
          <a:p>
            <a:endParaRPr lang="sr-Cyrl-RS" dirty="0"/>
          </a:p>
          <a:p>
            <a:r>
              <a:rPr lang="sr-Cyrl-RS" dirty="0" smtClean="0"/>
              <a:t>Да се постојећи ресурси употребе на ефикасан начин</a:t>
            </a:r>
          </a:p>
          <a:p>
            <a:r>
              <a:rPr lang="sr-Cyrl-RS" dirty="0" smtClean="0"/>
              <a:t>Да се организују људи тако да раде у хармонији</a:t>
            </a:r>
          </a:p>
          <a:p>
            <a:r>
              <a:rPr lang="sr-Cyrl-RS" dirty="0" smtClean="0"/>
              <a:t>Да се постигну постављени циљеви</a:t>
            </a:r>
            <a:endParaRPr lang="sr-Cyrl-RS" dirty="0"/>
          </a:p>
        </p:txBody>
      </p:sp>
    </p:spTree>
    <p:extLst>
      <p:ext uri="{BB962C8B-B14F-4D97-AF65-F5344CB8AC3E}">
        <p14:creationId xmlns:p14="http://schemas.microsoft.com/office/powerpoint/2010/main" val="1073089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2522"/>
    </mc:Choice>
    <mc:Fallback xmlns="">
      <p:transition spd="slow" advTm="42522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Методе и начини менаџмента</a:t>
            </a:r>
            <a:endParaRPr lang="sr-Cyrl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Менаџмент према изузетку</a:t>
            </a:r>
          </a:p>
          <a:p>
            <a:r>
              <a:rPr lang="sr-Cyrl-RS" dirty="0" smtClean="0"/>
              <a:t>Менаџмент према циљевима</a:t>
            </a:r>
          </a:p>
          <a:p>
            <a:r>
              <a:rPr lang="sr-Cyrl-RS" dirty="0" smtClean="0"/>
              <a:t>Менаџмент према кризи</a:t>
            </a:r>
          </a:p>
          <a:p>
            <a:r>
              <a:rPr lang="sr-Cyrl-RS" dirty="0" smtClean="0"/>
              <a:t>Менаџмент према ресурсима</a:t>
            </a:r>
          </a:p>
          <a:p>
            <a:r>
              <a:rPr lang="sr-Cyrl-RS" dirty="0" smtClean="0"/>
              <a:t>Менаџмент према другима, најчешће неформалним условима/ситуацијама</a:t>
            </a:r>
            <a:endParaRPr lang="sr-Cyrl-RS" dirty="0"/>
          </a:p>
        </p:txBody>
      </p:sp>
    </p:spTree>
    <p:extLst>
      <p:ext uri="{BB962C8B-B14F-4D97-AF65-F5344CB8AC3E}">
        <p14:creationId xmlns:p14="http://schemas.microsoft.com/office/powerpoint/2010/main" val="2255490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831"/>
    </mc:Choice>
    <mc:Fallback xmlns="">
      <p:transition spd="slow" advTm="30831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RS" dirty="0"/>
              <a:t> </a:t>
            </a:r>
            <a:r>
              <a:rPr lang="en-US" dirty="0"/>
              <a:t/>
            </a:r>
            <a:br>
              <a:rPr lang="en-US" dirty="0"/>
            </a:br>
            <a:r>
              <a:rPr lang="sr-Cyrl-RS" b="1" dirty="0" smtClean="0"/>
              <a:t>ЗДРАВСТВЕНИ МЕНАЏМЕНТ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pPr marL="457200" indent="-457200" algn="just">
              <a:buFont typeface="+mj-lt"/>
              <a:buAutoNum type="arabicPeriod"/>
            </a:pPr>
            <a:endParaRPr lang="en-US" dirty="0"/>
          </a:p>
          <a:p>
            <a:pPr algn="just">
              <a:buFont typeface="Arial" pitchFamily="34" charset="0"/>
              <a:buChar char="•"/>
            </a:pPr>
            <a:r>
              <a:rPr lang="ru-RU" dirty="0" smtClean="0"/>
              <a:t>Имајући на уму специфичности и комплексност здравственог система а посебно да у њему раде људи (специјализовани кадрови), за људе – да остану што је могуће дуже здрави, са болеснима – да би што пре били излечени и заједно са другим секторима и заједницама ради побољшања услова живота и рада, онда је очигледно да није једноставно дефинисати здравствени менаџмент.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 smtClean="0"/>
              <a:t>Здравствени менаџмент базично тражи да задовољи и избалансира интересе свих учесника у здравственом систему. </a:t>
            </a:r>
            <a:endParaRPr lang="en-US" dirty="0" smtClean="0"/>
          </a:p>
        </p:txBody>
      </p:sp>
      <p:pic>
        <p:nvPicPr>
          <p:cNvPr id="5" name="Content Placeholder 4" descr="aktuelne-teme18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8284190" y="4102994"/>
            <a:ext cx="3907809" cy="2489132"/>
          </a:xfrm>
        </p:spPr>
      </p:pic>
    </p:spTree>
    <p:extLst>
      <p:ext uri="{BB962C8B-B14F-4D97-AF65-F5344CB8AC3E}">
        <p14:creationId xmlns:p14="http://schemas.microsoft.com/office/powerpoint/2010/main" val="4038489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48424"/>
    </mc:Choice>
    <mc:Fallback xmlns="">
      <p:transition advTm="4842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Здравствени менаџмент</a:t>
            </a:r>
            <a:endParaRPr lang="sr-Cyrl-R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09684" y="1600205"/>
            <a:ext cx="10849970" cy="4525963"/>
          </a:xfrm>
        </p:spPr>
        <p:txBody>
          <a:bodyPr/>
          <a:lstStyle/>
          <a:p>
            <a:r>
              <a:rPr lang="sr-Cyrl-RS" dirty="0" smtClean="0"/>
              <a:t>Збир свих мера предузетих да се планирају, организују, примењују и евалуирају многи елементи повезани у здравственом систему.</a:t>
            </a:r>
          </a:p>
          <a:p>
            <a:endParaRPr lang="sr-Cyrl-RS" dirty="0" smtClean="0"/>
          </a:p>
          <a:p>
            <a:r>
              <a:rPr lang="sr-Cyrl-RS" dirty="0" smtClean="0"/>
              <a:t>Ове меру су потребне да би се здравствена политика спровела у стратегије, стратегије спровеле у планове, да би се одредила потрбна акција за доношење одлуке о примени здрвствених програма и омогућила да се здравствена инфраструктура тако развија да омогући ефикасну и ефективну примену здравственог програма.</a:t>
            </a:r>
            <a:endParaRPr lang="sr-Cyrl-RS" dirty="0"/>
          </a:p>
        </p:txBody>
      </p:sp>
    </p:spTree>
    <p:extLst>
      <p:ext uri="{BB962C8B-B14F-4D97-AF65-F5344CB8AC3E}">
        <p14:creationId xmlns:p14="http://schemas.microsoft.com/office/powerpoint/2010/main" val="632400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1875"/>
    </mc:Choice>
    <mc:Fallback xmlns="">
      <p:transition spd="slow" advTm="41875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smtClean="0"/>
              <a:t>Здравствено руковођење/здравствени менаџмент</a:t>
            </a:r>
            <a:endParaRPr lang="sr-Cyrl-R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2799" y="1600205"/>
            <a:ext cx="10787797" cy="4525963"/>
          </a:xfrm>
        </p:spPr>
        <p:txBody>
          <a:bodyPr>
            <a:normAutofit fontScale="92500"/>
          </a:bodyPr>
          <a:lstStyle/>
          <a:p>
            <a:r>
              <a:rPr lang="sr-Cyrl-RS" dirty="0" smtClean="0"/>
              <a:t>Покрива цео процес планирања, организације, спровођења, контроле рада здравствених програма</a:t>
            </a:r>
          </a:p>
          <a:p>
            <a:r>
              <a:rPr lang="sr-Cyrl-RS" dirty="0" smtClean="0"/>
              <a:t>Врши кординацију ресурса (особља, новца, фондова, капацитета, опреме, информација, знања, технологије, прописа, закона и времена</a:t>
            </a:r>
          </a:p>
          <a:p>
            <a:r>
              <a:rPr lang="sr-Cyrl-RS" dirty="0" smtClean="0"/>
              <a:t>Прати развој и примену здравствених програма</a:t>
            </a:r>
          </a:p>
          <a:p>
            <a:r>
              <a:rPr lang="sr-Cyrl-RS" dirty="0" smtClean="0"/>
              <a:t>Пружа потпору, утиче на партиципацију заједнице и људи</a:t>
            </a:r>
          </a:p>
          <a:p>
            <a:r>
              <a:rPr lang="sr-Cyrl-RS" dirty="0" smtClean="0"/>
              <a:t>Утиче на доношење одговарајућих одлука на свим нивоима здравственог система</a:t>
            </a:r>
          </a:p>
          <a:p>
            <a:r>
              <a:rPr lang="sr-Cyrl-RS" dirty="0" smtClean="0"/>
              <a:t>Ради на постизању постављених циљева како би се побољшало здравствено стање читаве популације</a:t>
            </a:r>
          </a:p>
        </p:txBody>
      </p:sp>
    </p:spTree>
    <p:extLst>
      <p:ext uri="{BB962C8B-B14F-4D97-AF65-F5344CB8AC3E}">
        <p14:creationId xmlns:p14="http://schemas.microsoft.com/office/powerpoint/2010/main" val="3087713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3932"/>
    </mc:Choice>
    <mc:Fallback xmlns="">
      <p:transition spd="slow" advTm="53932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5|2.4|4.2|2.1|2|3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4.2|1.8|1.4|1.3|0.4|0.4|1.6|1.3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428</TotalTime>
  <Words>956</Words>
  <Application>Microsoft Office PowerPoint</Application>
  <PresentationFormat>Custom</PresentationFormat>
  <Paragraphs>133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       ФАКУЛТЕТ МЕДИЦИНСКИХ НАУКА  УНИВЕРЗИТЕТА У КРАГУЈЕВЦУ   ДЕФИНИСАЊЕ МЕНАЏМЕНТА И ЗДРАВСТВЕНОГ МЕНАЏМЕНТА  </vt:lpstr>
      <vt:lpstr>УВОД</vt:lpstr>
      <vt:lpstr>PowerPoint Presentation</vt:lpstr>
      <vt:lpstr>Дефиниција менаџмента</vt:lpstr>
      <vt:lpstr>Руковођење</vt:lpstr>
      <vt:lpstr>Методе и начини менаџмента</vt:lpstr>
      <vt:lpstr>  ЗДРАВСТВЕНИ МЕНАЏМЕНТ</vt:lpstr>
      <vt:lpstr>Здравствени менаџмент</vt:lpstr>
      <vt:lpstr>Здравствено руковођење/здравствени менаџмент</vt:lpstr>
      <vt:lpstr>Здравствени менаџмент</vt:lpstr>
      <vt:lpstr>ЗДРАВСТВЕНИ МЕНАЏЕР</vt:lpstr>
      <vt:lpstr>У односу на врсте руковођења, здравствени менаџери се могу поделити:</vt:lpstr>
      <vt:lpstr>здравствени руководиоци (менаџери) обављају следеће функције: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Definisanje menadzmenta i zdravstvenog menadzmenta</dc:title>
  <dc:creator>Marina</dc:creator>
  <cp:lastModifiedBy>Ceca</cp:lastModifiedBy>
  <cp:revision>45</cp:revision>
  <dcterms:created xsi:type="dcterms:W3CDTF">2015-09-20T10:40:15Z</dcterms:created>
  <dcterms:modified xsi:type="dcterms:W3CDTF">2020-09-19T12:01:42Z</dcterms:modified>
</cp:coreProperties>
</file>